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6" r:id="rId3"/>
    <p:sldId id="257" r:id="rId4"/>
    <p:sldId id="264" r:id="rId5"/>
    <p:sldId id="258" r:id="rId6"/>
    <p:sldId id="261" r:id="rId7"/>
    <p:sldId id="262" r:id="rId8"/>
    <p:sldId id="263" r:id="rId9"/>
    <p:sldId id="259" r:id="rId10"/>
    <p:sldId id="265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629" autoAdjust="0"/>
  </p:normalViewPr>
  <p:slideViewPr>
    <p:cSldViewPr>
      <p:cViewPr varScale="1">
        <p:scale>
          <a:sx n="172" d="100"/>
          <a:sy n="172" d="100"/>
        </p:scale>
        <p:origin x="7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79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8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8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1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6723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220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238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3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9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96577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873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3403F9-D3DD-4430-A92F-46F68792580A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161CA3-6A94-4F92-8DE3-2CDF119F786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07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STUDENT STAFF WAGES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4509120"/>
            <a:ext cx="6034030" cy="742279"/>
          </a:xfrm>
        </p:spPr>
        <p:txBody>
          <a:bodyPr/>
          <a:lstStyle/>
          <a:p>
            <a:r>
              <a:rPr lang="en-GB" dirty="0" smtClean="0"/>
              <a:t>HIRING MANAGER RESPONSIBILITIES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0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Rates of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63374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It is the hiring managers responsibility to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/>
              <a:t>C</a:t>
            </a:r>
            <a:r>
              <a:rPr lang="en-GB" dirty="0" smtClean="0"/>
              <a:t>ommunicate the rates of pay to ERS.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Update </a:t>
            </a:r>
            <a:r>
              <a:rPr lang="en-GB" dirty="0" err="1" smtClean="0"/>
              <a:t>findmyshift</a:t>
            </a:r>
            <a:r>
              <a:rPr lang="en-GB" dirty="0" smtClean="0"/>
              <a:t> with the new rate of pay.</a:t>
            </a:r>
          </a:p>
          <a:p>
            <a:pPr marL="0" indent="0">
              <a:buNone/>
            </a:pPr>
            <a:r>
              <a:rPr lang="en-GB" dirty="0" smtClean="0"/>
              <a:t>( add a new rate do not overwrite the old rate)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Upon Hiring</a:t>
            </a:r>
          </a:p>
          <a:p>
            <a:r>
              <a:rPr lang="en-GB" dirty="0" smtClean="0"/>
              <a:t>Each time the living wage rises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938758" y="5373216"/>
            <a:ext cx="4629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Otherwise they wont get paid the right amount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690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TITLES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484784"/>
            <a:ext cx="7633742" cy="3593591"/>
          </a:xfrm>
        </p:spPr>
        <p:txBody>
          <a:bodyPr/>
          <a:lstStyle/>
          <a:p>
            <a:r>
              <a:rPr lang="en-GB" dirty="0" smtClean="0"/>
              <a:t>Standardise </a:t>
            </a:r>
            <a:r>
              <a:rPr lang="en-GB" dirty="0" smtClean="0"/>
              <a:t>staff job </a:t>
            </a:r>
            <a:r>
              <a:rPr lang="en-GB" dirty="0" smtClean="0"/>
              <a:t>names with ERS and match them</a:t>
            </a:r>
            <a:br>
              <a:rPr lang="en-GB" dirty="0" smtClean="0"/>
            </a:br>
            <a:r>
              <a:rPr lang="en-GB" i="1" dirty="0" smtClean="0"/>
              <a:t>e.g</a:t>
            </a:r>
            <a:r>
              <a:rPr lang="en-GB" i="1" dirty="0" smtClean="0"/>
              <a:t>. Open Days </a:t>
            </a:r>
            <a:r>
              <a:rPr lang="en-GB" i="1" dirty="0" smtClean="0"/>
              <a:t>Assistant</a:t>
            </a:r>
          </a:p>
          <a:p>
            <a:r>
              <a:rPr lang="en-GB" dirty="0" smtClean="0"/>
              <a:t>Make sure job name matches in </a:t>
            </a:r>
            <a:r>
              <a:rPr lang="en-GB" dirty="0"/>
              <a:t>both </a:t>
            </a:r>
            <a:r>
              <a:rPr lang="en-GB" dirty="0" smtClean="0"/>
              <a:t>systems</a:t>
            </a:r>
          </a:p>
          <a:p>
            <a:r>
              <a:rPr lang="en-GB" dirty="0" smtClean="0"/>
              <a:t>Give </a:t>
            </a:r>
            <a:r>
              <a:rPr lang="en-GB" dirty="0"/>
              <a:t>everyone a department </a:t>
            </a:r>
            <a:endParaRPr lang="en-GB" i="1" dirty="0" smtClean="0"/>
          </a:p>
          <a:p>
            <a:r>
              <a:rPr lang="en-GB" dirty="0" smtClean="0"/>
              <a:t>Keep </a:t>
            </a:r>
            <a:r>
              <a:rPr lang="en-GB" dirty="0" smtClean="0"/>
              <a:t>specific details </a:t>
            </a:r>
            <a:r>
              <a:rPr lang="en-GB" b="1" dirty="0" smtClean="0"/>
              <a:t>out</a:t>
            </a:r>
            <a:r>
              <a:rPr lang="en-GB" dirty="0" smtClean="0"/>
              <a:t> of title</a:t>
            </a:r>
            <a:br>
              <a:rPr lang="en-GB" dirty="0" smtClean="0"/>
            </a:br>
            <a:r>
              <a:rPr lang="en-GB" i="1" dirty="0" err="1" smtClean="0"/>
              <a:t>e.g</a:t>
            </a:r>
            <a:r>
              <a:rPr lang="en-GB" i="1" dirty="0" smtClean="0"/>
              <a:t>  Assistant for 5</a:t>
            </a:r>
            <a:r>
              <a:rPr lang="en-GB" i="1" baseline="30000" dirty="0" smtClean="0"/>
              <a:t>th</a:t>
            </a:r>
            <a:r>
              <a:rPr lang="en-GB" i="1" dirty="0" smtClean="0"/>
              <a:t> of January</a:t>
            </a:r>
          </a:p>
          <a:p>
            <a:r>
              <a:rPr lang="en-GB" dirty="0" smtClean="0"/>
              <a:t>Add nominal to be initially charged</a:t>
            </a:r>
            <a:br>
              <a:rPr lang="en-GB" dirty="0" smtClean="0"/>
            </a:br>
            <a:r>
              <a:rPr lang="en-GB" i="1" dirty="0" err="1" smtClean="0"/>
              <a:t>e.g</a:t>
            </a:r>
            <a:r>
              <a:rPr lang="en-GB" i="1" dirty="0" smtClean="0"/>
              <a:t> Events Crew GMAN31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34371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 smtClean="0"/>
              <a:t>ARE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</a:t>
            </a:r>
            <a:br>
              <a:rPr lang="en-GB" dirty="0" smtClean="0"/>
            </a:br>
            <a:r>
              <a:rPr lang="en-GB" sz="4000" dirty="0" smtClean="0"/>
              <a:t>A HIRING MANAGER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00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SIMPLE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628800"/>
            <a:ext cx="7633742" cy="359359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4000" dirty="0" smtClean="0"/>
              <a:t>Authorising work</a:t>
            </a:r>
            <a:endParaRPr lang="en-GB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4000" dirty="0" smtClean="0"/>
              <a:t>Paying the right amount</a:t>
            </a:r>
            <a:endParaRPr lang="en-GB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4000" dirty="0" smtClean="0"/>
              <a:t>Hiring New Staff</a:t>
            </a:r>
            <a:endParaRPr lang="en-GB" sz="40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5764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194" y="2311525"/>
            <a:ext cx="7633742" cy="1492132"/>
          </a:xfrm>
        </p:spPr>
        <p:txBody>
          <a:bodyPr>
            <a:normAutofit/>
          </a:bodyPr>
          <a:lstStyle/>
          <a:p>
            <a:r>
              <a:rPr lang="en-GB" dirty="0" smtClean="0"/>
              <a:t>ERS WAGE AUTHORISATION CHECKS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7633742" cy="3593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Things to check </a:t>
            </a:r>
            <a:r>
              <a:rPr lang="en-GB" sz="3200" b="1" dirty="0" smtClean="0"/>
              <a:t>Before </a:t>
            </a:r>
            <a:r>
              <a:rPr lang="en-GB" sz="3200" dirty="0" smtClean="0"/>
              <a:t>authorising a timesheet </a:t>
            </a:r>
            <a:r>
              <a:rPr lang="en-GB" sz="3200" dirty="0" smtClean="0"/>
              <a:t>on ERS</a:t>
            </a:r>
          </a:p>
          <a:p>
            <a:pPr marL="0" indent="0" algn="ctr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5945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ERS WAGE AUTHORISATION CHECKS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825443"/>
            <a:ext cx="6696744" cy="18997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Check </a:t>
            </a:r>
            <a:r>
              <a:rPr lang="en-GB" dirty="0" smtClean="0"/>
              <a:t>they match, are </a:t>
            </a:r>
            <a:r>
              <a:rPr lang="en-GB" dirty="0" smtClean="0"/>
              <a:t>the same hours worked </a:t>
            </a:r>
          </a:p>
          <a:p>
            <a:pPr marL="0" indent="0">
              <a:buNone/>
            </a:pPr>
            <a:r>
              <a:rPr lang="en-GB" dirty="0" smtClean="0"/>
              <a:t>on ERS and </a:t>
            </a:r>
            <a:r>
              <a:rPr lang="en-GB" dirty="0" err="1" smtClean="0"/>
              <a:t>findmyshift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This ensures staff are paid correctly and you don’t go over </a:t>
            </a:r>
            <a:r>
              <a:rPr lang="en-GB" i="1" dirty="0" smtClean="0"/>
              <a:t>budget, this is really important</a:t>
            </a:r>
            <a:endParaRPr lang="en-GB" i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71600" y="1988840"/>
            <a:ext cx="22829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/>
              <a:t>HOURS</a:t>
            </a:r>
            <a:r>
              <a:rPr lang="en-GB" sz="4000" dirty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210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ERS WAGE AUTHORISATION CHECKS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492896"/>
            <a:ext cx="7633742" cy="359359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Is the total pay on ERS the same as on </a:t>
            </a:r>
            <a:r>
              <a:rPr lang="en-GB" dirty="0" err="1" smtClean="0"/>
              <a:t>findmyshift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This ensures staff are paid </a:t>
            </a:r>
            <a:r>
              <a:rPr lang="en-GB" i="1" dirty="0" smtClean="0"/>
              <a:t>correctly, they really care about this</a:t>
            </a:r>
            <a:endParaRPr lang="en-GB" i="1" dirty="0"/>
          </a:p>
        </p:txBody>
      </p:sp>
      <p:sp>
        <p:nvSpPr>
          <p:cNvPr id="5" name="Rectangle 4"/>
          <p:cNvSpPr/>
          <p:nvPr/>
        </p:nvSpPr>
        <p:spPr>
          <a:xfrm>
            <a:off x="971600" y="1988840"/>
            <a:ext cx="30923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/>
              <a:t>TOTAL PAY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016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ERS WAGE AUTHORISATION CHECKS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636912"/>
            <a:ext cx="7633742" cy="3593591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Does the staff member have the same wage rates on ERS and </a:t>
            </a:r>
            <a:r>
              <a:rPr lang="en-GB" dirty="0" err="1" smtClean="0"/>
              <a:t>findmyshift</a:t>
            </a:r>
            <a:r>
              <a:rPr lang="en-GB" dirty="0" smtClean="0"/>
              <a:t> in the hours report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This ensures staff are paid correctly for both standard and supervisory (exceptional) </a:t>
            </a:r>
            <a:r>
              <a:rPr lang="en-GB" i="1" dirty="0" smtClean="0"/>
              <a:t>shifts.  Also something they care about</a:t>
            </a:r>
            <a:endParaRPr lang="en-GB" i="1" dirty="0"/>
          </a:p>
        </p:txBody>
      </p:sp>
      <p:sp>
        <p:nvSpPr>
          <p:cNvPr id="4" name="Rectangle 3"/>
          <p:cNvSpPr/>
          <p:nvPr/>
        </p:nvSpPr>
        <p:spPr>
          <a:xfrm>
            <a:off x="938758" y="2060848"/>
            <a:ext cx="42796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/>
              <a:t>HOURLY RATES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2970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ERS WAGE AUTHORISATION CHECKS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492896"/>
            <a:ext cx="7633742" cy="359359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Does the staff member have the correct breaks showing on both ERS and </a:t>
            </a:r>
            <a:r>
              <a:rPr lang="en-GB" dirty="0" err="1" smtClean="0"/>
              <a:t>findmyshift</a:t>
            </a:r>
            <a:r>
              <a:rPr lang="en-GB" dirty="0" smtClean="0"/>
              <a:t> with ’30 min break’ for all 6hr+ shifts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This ensures staff are taking the breaks they are legally entitled </a:t>
            </a:r>
            <a:r>
              <a:rPr lang="en-GB" i="1" dirty="0" smtClean="0"/>
              <a:t>to. This mean’s we’re taking care of them and also not breaking the law</a:t>
            </a:r>
            <a:endParaRPr lang="en-GB" i="1" dirty="0"/>
          </a:p>
        </p:txBody>
      </p:sp>
      <p:sp>
        <p:nvSpPr>
          <p:cNvPr id="4" name="Rectangle 3"/>
          <p:cNvSpPr/>
          <p:nvPr/>
        </p:nvSpPr>
        <p:spPr>
          <a:xfrm>
            <a:off x="910817" y="2001034"/>
            <a:ext cx="22942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/>
              <a:t>BREAKS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624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Rates of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268760"/>
            <a:ext cx="7633742" cy="35935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dirty="0" smtClean="0"/>
              <a:t>All student staff are paid at least the National living wage ( 25+) £7.20 per hour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800" dirty="0" smtClean="0"/>
              <a:t>Current standard rate £8.07 per hour</a:t>
            </a:r>
          </a:p>
          <a:p>
            <a:pPr marL="0" indent="0" algn="ctr">
              <a:buNone/>
            </a:pPr>
            <a:r>
              <a:rPr lang="en-GB" sz="2800" dirty="0"/>
              <a:t>	</a:t>
            </a:r>
            <a:r>
              <a:rPr lang="en-GB" sz="2800" dirty="0" smtClean="0"/>
              <a:t>£7.20 + holiday </a:t>
            </a:r>
            <a:r>
              <a:rPr lang="en-GB" sz="2800" dirty="0" smtClean="0"/>
              <a:t>pay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/>
              <a:t>Current Supervisor rate £9.07 per hour</a:t>
            </a:r>
          </a:p>
          <a:p>
            <a:pPr marL="0" indent="0" algn="ctr">
              <a:buNone/>
            </a:pPr>
            <a:r>
              <a:rPr lang="en-GB" sz="2800" dirty="0" smtClean="0"/>
              <a:t>£8.09 + holiday pay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627751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43</TotalTime>
  <Words>289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Gill Sans MT</vt:lpstr>
      <vt:lpstr>Impact</vt:lpstr>
      <vt:lpstr>Arial</vt:lpstr>
      <vt:lpstr>Badge</vt:lpstr>
      <vt:lpstr>STUDENT STAFF WAGES</vt:lpstr>
      <vt:lpstr>ARE  YOU A HIRING MANAGER</vt:lpstr>
      <vt:lpstr>3 SIMPLE STEPS</vt:lpstr>
      <vt:lpstr>ERS WAGE AUTHORISATION CHECKS</vt:lpstr>
      <vt:lpstr>ERS WAGE AUTHORISATION CHECKS </vt:lpstr>
      <vt:lpstr>ERS WAGE AUTHORISATION CHECKS </vt:lpstr>
      <vt:lpstr>ERS WAGE AUTHORISATION CHECKS </vt:lpstr>
      <vt:lpstr>ERS WAGE AUTHORISATION CHECKS </vt:lpstr>
      <vt:lpstr>Rates of Pay</vt:lpstr>
      <vt:lpstr>Rates of Pay</vt:lpstr>
      <vt:lpstr>JOB TITLES</vt:lpstr>
    </vt:vector>
  </TitlesOfParts>
  <Company>Lancaster University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STAFF WAGES</dc:title>
  <dc:creator>Wynne, Danielle</dc:creator>
  <cp:lastModifiedBy>Bardsley, Adam</cp:lastModifiedBy>
  <cp:revision>6</cp:revision>
  <dcterms:created xsi:type="dcterms:W3CDTF">2016-09-19T09:38:36Z</dcterms:created>
  <dcterms:modified xsi:type="dcterms:W3CDTF">2016-09-19T12:47:19Z</dcterms:modified>
</cp:coreProperties>
</file>